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80" r:id="rId3"/>
    <p:sldId id="258" r:id="rId4"/>
    <p:sldId id="279" r:id="rId5"/>
    <p:sldId id="277" r:id="rId6"/>
    <p:sldId id="284" r:id="rId7"/>
    <p:sldId id="264" r:id="rId8"/>
    <p:sldId id="275" r:id="rId9"/>
    <p:sldId id="265" r:id="rId10"/>
    <p:sldId id="283" r:id="rId11"/>
    <p:sldId id="270" r:id="rId12"/>
    <p:sldId id="273" r:id="rId13"/>
    <p:sldId id="262" r:id="rId14"/>
    <p:sldId id="263" r:id="rId1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27" autoAdjust="0"/>
    <p:restoredTop sz="94660"/>
  </p:normalViewPr>
  <p:slideViewPr>
    <p:cSldViewPr snapToGrid="0">
      <p:cViewPr>
        <p:scale>
          <a:sx n="30" d="100"/>
          <a:sy n="30" d="100"/>
        </p:scale>
        <p:origin x="680" y="2432"/>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image1.jpg>
</file>

<file path=ppt/media/image10.jpeg>
</file>

<file path=ppt/media/image11.jpeg>
</file>

<file path=ppt/media/image12.jpg>
</file>

<file path=ppt/media/image13.jpg>
</file>

<file path=ppt/media/image14.png>
</file>

<file path=ppt/media/image15.png>
</file>

<file path=ppt/media/image2.jpg>
</file>

<file path=ppt/media/image3.jp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6619082"/>
            <a:ext cx="27432000" cy="9068931"/>
          </a:xfrm>
          <a:prstGeom prst="rect">
            <a:avLst/>
          </a:prstGeom>
          <a:noFill/>
          <a:ln>
            <a:noFill/>
          </a:ln>
        </p:spPr>
        <p:txBody>
          <a:bodyPr spcFirstLastPara="1" wrap="square" lIns="650132" tIns="650132" rIns="650132" bIns="650132" anchor="t" anchorCtr="0">
            <a:spAutoFit/>
          </a:bodyPr>
          <a:lstStyle/>
          <a:p>
            <a:r>
              <a:rPr lang="en" sz="3600" b="1" u="sng" dirty="0"/>
              <a:t>Figure 1</a:t>
            </a:r>
            <a:r>
              <a:rPr lang="en" sz="3600" dirty="0"/>
              <a:t>: Field collections and experimental design. Unbleached and bleached corals were collected from a reef in </a:t>
            </a:r>
            <a:r>
              <a:rPr lang="en" sz="3600" dirty="0">
                <a:solidFill>
                  <a:schemeClr val="dk1"/>
                </a:solidFill>
              </a:rPr>
              <a:t>Mo’orea, French Polynesia immediately following a bleaching event. </a:t>
            </a:r>
            <a:r>
              <a:rPr lang="en" sz="3600" dirty="0"/>
              <a:t>Picture on top: the LTER1 fore reef in Mo’orea, French Polynesia representative of the status of the reef where both bleached and unbleached corals were present. </a:t>
            </a:r>
            <a:r>
              <a:rPr lang="en" sz="3600" b="1" dirty="0"/>
              <a:t>A.I-A.V)</a:t>
            </a:r>
            <a:r>
              <a:rPr lang="en" sz="3600" dirty="0"/>
              <a:t> Overview of the experimental design. In addition to t</a:t>
            </a:r>
            <a:r>
              <a:rPr lang="en-GB" sz="3600" dirty="0"/>
              <a:t>he</a:t>
            </a:r>
            <a:r>
              <a:rPr lang="en" sz="3600" dirty="0"/>
              <a:t> four treatments two negative controls of ambient and heated water were run in parallel but are not shown in the overview. </a:t>
            </a:r>
            <a:r>
              <a:rPr lang="en" sz="3600" b="1" dirty="0"/>
              <a:t>A.I) </a:t>
            </a:r>
            <a:r>
              <a:rPr lang="en" sz="3600" dirty="0"/>
              <a:t>Coral nubbin collection of non-bleached and bleached corals. </a:t>
            </a:r>
            <a:r>
              <a:rPr lang="en" sz="3600" b="1" dirty="0"/>
              <a:t>A.II) </a:t>
            </a:r>
            <a:r>
              <a:rPr lang="en" sz="3600" dirty="0"/>
              <a:t>7 day pretreatment in flow through aquaria at ambient or heated water temperatures. </a:t>
            </a:r>
            <a:r>
              <a:rPr lang="en" sz="3600" b="1" dirty="0"/>
              <a:t>A.III)</a:t>
            </a:r>
            <a:r>
              <a:rPr lang="en" sz="3600" dirty="0"/>
              <a:t> DOM exudation, </a:t>
            </a:r>
            <a:r>
              <a:rPr lang="en" sz="3600" b="1" dirty="0"/>
              <a:t>A.IV)</a:t>
            </a:r>
            <a:r>
              <a:rPr lang="en" sz="3600" dirty="0"/>
              <a:t> 36 hour dark bottle incubation, </a:t>
            </a:r>
            <a:r>
              <a:rPr lang="en" sz="3600" b="1" dirty="0"/>
              <a:t>A.V) </a:t>
            </a:r>
            <a:r>
              <a:rPr lang="en" sz="3600" dirty="0"/>
              <a:t>and sampling of DNA (16S), DOC, and DOM. </a:t>
            </a:r>
            <a:r>
              <a:rPr lang="en" sz="3600" b="1" dirty="0"/>
              <a:t>B)</a:t>
            </a:r>
            <a:r>
              <a:rPr lang="en" sz="3600" dirty="0"/>
              <a:t> M</a:t>
            </a:r>
            <a:r>
              <a:rPr lang="en" sz="3600" dirty="0">
                <a:solidFill>
                  <a:schemeClr val="dk1"/>
                </a:solidFill>
              </a:rPr>
              <a:t>ean seawater temperatures over the period from January 1st 2018 until December 31</a:t>
            </a:r>
            <a:r>
              <a:rPr lang="en" sz="3600" baseline="30000" dirty="0">
                <a:solidFill>
                  <a:schemeClr val="dk1"/>
                </a:solidFill>
              </a:rPr>
              <a:t>st</a:t>
            </a:r>
            <a:r>
              <a:rPr lang="en" sz="3600" dirty="0">
                <a:solidFill>
                  <a:schemeClr val="dk1"/>
                </a:solidFill>
              </a:rPr>
              <a:t> 2019 from three fore reef LTER sites. 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3600" b="1" dirty="0">
                <a:solidFill>
                  <a:schemeClr val="dk1"/>
                </a:solidFill>
              </a:rPr>
              <a:t>C)</a:t>
            </a:r>
            <a:r>
              <a:rPr lang="en" sz="3600" dirty="0">
                <a:solidFill>
                  <a:schemeClr val="dk1"/>
                </a:solidFill>
              </a:rPr>
              <a:t> A subset of collected nubbins of the three coral species (</a:t>
            </a:r>
            <a:r>
              <a:rPr lang="en" sz="3600" i="1" dirty="0">
                <a:solidFill>
                  <a:schemeClr val="dk1"/>
                </a:solidFill>
              </a:rPr>
              <a:t>Acropora pulchra, </a:t>
            </a:r>
            <a:r>
              <a:rPr lang="en" sz="3600" i="1" dirty="0" err="1">
                <a:solidFill>
                  <a:schemeClr val="dk1"/>
                </a:solidFill>
              </a:rPr>
              <a:t>Pocillopora</a:t>
            </a:r>
            <a:r>
              <a:rPr lang="en" sz="3600" i="1" dirty="0">
                <a:solidFill>
                  <a:schemeClr val="dk1"/>
                </a:solidFill>
              </a:rPr>
              <a:t> </a:t>
            </a:r>
            <a:r>
              <a:rPr lang="en" sz="3600" i="1" dirty="0" err="1">
                <a:solidFill>
                  <a:schemeClr val="dk1"/>
                </a:solidFill>
              </a:rPr>
              <a:t>verrucosa</a:t>
            </a:r>
            <a:r>
              <a:rPr lang="en" sz="3600" i="1" dirty="0">
                <a:solidFill>
                  <a:schemeClr val="dk1"/>
                </a:solidFill>
              </a:rPr>
              <a:t>, Porites </a:t>
            </a:r>
            <a:r>
              <a:rPr lang="en" sz="3600" i="1" dirty="0" err="1">
                <a:solidFill>
                  <a:schemeClr val="dk1"/>
                </a:solidFill>
              </a:rPr>
              <a:t>rus</a:t>
            </a:r>
            <a:r>
              <a:rPr lang="en" sz="3600" i="1" dirty="0">
                <a:solidFill>
                  <a:schemeClr val="dk1"/>
                </a:solidFill>
              </a:rPr>
              <a:t>) </a:t>
            </a:r>
            <a:r>
              <a:rPr lang="en" sz="3600" dirty="0">
                <a:solidFill>
                  <a:schemeClr val="dk1"/>
                </a:solidFill>
              </a:rPr>
              <a:t>were sacrificed after the three day acclimatization period for symbiont cell concentration analysis to validate the observed bleaching status at collection </a:t>
            </a:r>
            <a:r>
              <a:rPr lang="en" sz="3600" b="1" dirty="0">
                <a:solidFill>
                  <a:schemeClr val="dk1"/>
                </a:solidFill>
              </a:rPr>
              <a:t>D) </a:t>
            </a:r>
            <a:r>
              <a:rPr lang="en" sz="3600" dirty="0">
                <a:solidFill>
                  <a:schemeClr val="dk1"/>
                </a:solidFill>
              </a:rPr>
              <a:t>Symbiont cell concentrations of the coral nubbins from the different treatments after seven days in the aquaria. </a:t>
            </a:r>
            <a:endParaRPr sz="3600" dirty="0"/>
          </a:p>
        </p:txBody>
      </p:sp>
      <p:pic>
        <p:nvPicPr>
          <p:cNvPr id="16" name="Picture 15" descr="Diagram&#10;&#10;Description automatically generated">
            <a:extLst>
              <a:ext uri="{FF2B5EF4-FFF2-40B4-BE49-F238E27FC236}">
                <a16:creationId xmlns:a16="http://schemas.microsoft.com/office/drawing/2014/main" id="{288007BB-4676-2FB4-E0AE-095AB012AFBA}"/>
              </a:ext>
            </a:extLst>
          </p:cNvPr>
          <p:cNvPicPr>
            <a:picLocks noChangeAspect="1"/>
          </p:cNvPicPr>
          <p:nvPr/>
        </p:nvPicPr>
        <p:blipFill>
          <a:blip r:embed="rId3"/>
          <a:stretch>
            <a:fillRect/>
          </a:stretch>
        </p:blipFill>
        <p:spPr>
          <a:xfrm>
            <a:off x="304800" y="528444"/>
            <a:ext cx="22947086" cy="26579557"/>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at T= 24 (Tukey post-hoc test, p&lt;0.05) are denoted by the square brackets after each treatment name in the legend.</a:t>
            </a:r>
            <a:endParaRPr sz="4000" dirty="0">
              <a:solidFill>
                <a:schemeClr val="dk1"/>
              </a:solidFill>
            </a:endParaRPr>
          </a:p>
        </p:txBody>
      </p:sp>
      <p:pic>
        <p:nvPicPr>
          <p:cNvPr id="5" name="Picture 4" descr="Chart, box and whisker chart&#10;&#10;Description automatically generated">
            <a:extLst>
              <a:ext uri="{FF2B5EF4-FFF2-40B4-BE49-F238E27FC236}">
                <a16:creationId xmlns:a16="http://schemas.microsoft.com/office/drawing/2014/main" id="{75A6FA2B-C7BB-027E-0850-6C08BB22EEEA}"/>
              </a:ext>
            </a:extLst>
          </p:cNvPr>
          <p:cNvPicPr>
            <a:picLocks noChangeAspect="1"/>
          </p:cNvPicPr>
          <p:nvPr/>
        </p:nvPicPr>
        <p:blipFill>
          <a:blip r:embed="rId3"/>
          <a:stretch>
            <a:fillRect/>
          </a:stretch>
        </p:blipFill>
        <p:spPr>
          <a:xfrm>
            <a:off x="348343" y="914400"/>
            <a:ext cx="17983200" cy="256902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456907"/>
            <a:ext cx="27547529" cy="451383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given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16245</TotalTime>
  <Words>1370</Words>
  <Application>Microsoft Macintosh PowerPoint</Application>
  <PresentationFormat>Custom</PresentationFormat>
  <Paragraphs>21</Paragraphs>
  <Slides>14</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Milou G.I. Arts</cp:lastModifiedBy>
  <cp:revision>89</cp:revision>
  <dcterms:modified xsi:type="dcterms:W3CDTF">2023-03-20T14:48:00Z</dcterms:modified>
</cp:coreProperties>
</file>